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4" r:id="rId8"/>
    <p:sldId id="261" r:id="rId9"/>
    <p:sldId id="263" r:id="rId10"/>
    <p:sldId id="266"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F5350C55-4172-4F82-A03B-40745332CDCE}" type="datetimeFigureOut">
              <a:rPr lang="en-US" smtClean="0"/>
              <a:pPr/>
              <a:t>6/10/2012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3BAF5E7-89D8-4E84-9C3D-F98C122BA695}"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5350C55-4172-4F82-A03B-40745332CDCE}" type="datetimeFigureOut">
              <a:rPr lang="en-US" smtClean="0"/>
              <a:pPr/>
              <a:t>6/10/2012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3BAF5E7-89D8-4E84-9C3D-F98C122BA695}"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5350C55-4172-4F82-A03B-40745332CDCE}" type="datetimeFigureOut">
              <a:rPr lang="en-US" smtClean="0"/>
              <a:pPr/>
              <a:t>6/10/2012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3BAF5E7-89D8-4E84-9C3D-F98C122BA695}"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5350C55-4172-4F82-A03B-40745332CDCE}" type="datetimeFigureOut">
              <a:rPr lang="en-US" smtClean="0"/>
              <a:pPr/>
              <a:t>6/10/2012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3BAF5E7-89D8-4E84-9C3D-F98C122BA695}"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350C55-4172-4F82-A03B-40745332CDCE}" type="datetimeFigureOut">
              <a:rPr lang="en-US" smtClean="0"/>
              <a:pPr/>
              <a:t>6/10/2012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3BAF5E7-89D8-4E84-9C3D-F98C122BA695}"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F5350C55-4172-4F82-A03B-40745332CDCE}" type="datetimeFigureOut">
              <a:rPr lang="en-US" smtClean="0"/>
              <a:pPr/>
              <a:t>6/10/2012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3BAF5E7-89D8-4E84-9C3D-F98C122BA695}"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F5350C55-4172-4F82-A03B-40745332CDCE}" type="datetimeFigureOut">
              <a:rPr lang="en-US" smtClean="0"/>
              <a:pPr/>
              <a:t>6/10/2012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3BAF5E7-89D8-4E84-9C3D-F98C122BA695}"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F5350C55-4172-4F82-A03B-40745332CDCE}" type="datetimeFigureOut">
              <a:rPr lang="en-US" smtClean="0"/>
              <a:pPr/>
              <a:t>6/10/2012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3BAF5E7-89D8-4E84-9C3D-F98C122BA695}"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350C55-4172-4F82-A03B-40745332CDCE}" type="datetimeFigureOut">
              <a:rPr lang="en-US" smtClean="0"/>
              <a:pPr/>
              <a:t>6/10/2012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3BAF5E7-89D8-4E84-9C3D-F98C122BA695}"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350C55-4172-4F82-A03B-40745332CDCE}" type="datetimeFigureOut">
              <a:rPr lang="en-US" smtClean="0"/>
              <a:pPr/>
              <a:t>6/10/2012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3BAF5E7-89D8-4E84-9C3D-F98C122BA695}"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350C55-4172-4F82-A03B-40745332CDCE}" type="datetimeFigureOut">
              <a:rPr lang="en-US" smtClean="0"/>
              <a:pPr/>
              <a:t>6/10/2012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3BAF5E7-89D8-4E84-9C3D-F98C122BA695}"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350C55-4172-4F82-A03B-40745332CDCE}" type="datetimeFigureOut">
              <a:rPr lang="en-US" smtClean="0"/>
              <a:pPr/>
              <a:t>6/10/2012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BAF5E7-89D8-4E84-9C3D-F98C122BA695}"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0"/>
            <a:ext cx="7772400" cy="1470025"/>
          </a:xfrm>
        </p:spPr>
        <p:txBody>
          <a:bodyPr>
            <a:normAutofit/>
          </a:bodyPr>
          <a:lstStyle/>
          <a:p>
            <a:r>
              <a:rPr lang="en-US" sz="4000" dirty="0" smtClean="0">
                <a:latin typeface="Forte" pitchFamily="66" charset="0"/>
              </a:rPr>
              <a:t>Creating win</a:t>
            </a:r>
            <a:r>
              <a:rPr lang="en-US" sz="4000" dirty="0">
                <a:latin typeface="Forte" pitchFamily="66" charset="0"/>
              </a:rPr>
              <a:t>-</a:t>
            </a:r>
            <a:r>
              <a:rPr lang="en-US" sz="4000" dirty="0" smtClean="0">
                <a:latin typeface="Forte" pitchFamily="66" charset="0"/>
              </a:rPr>
              <a:t>win  situation </a:t>
            </a:r>
            <a:endParaRPr lang="en-IN" sz="4000" dirty="0">
              <a:latin typeface="Forte" pitchFamily="66" charset="0"/>
            </a:endParaRPr>
          </a:p>
        </p:txBody>
      </p:sp>
      <p:pic>
        <p:nvPicPr>
          <p:cNvPr id="5" name="Picture 4" descr="win.jpg"/>
          <p:cNvPicPr>
            <a:picLocks noChangeAspect="1"/>
          </p:cNvPicPr>
          <p:nvPr/>
        </p:nvPicPr>
        <p:blipFill>
          <a:blip r:embed="rId2"/>
          <a:stretch>
            <a:fillRect/>
          </a:stretch>
        </p:blipFill>
        <p:spPr>
          <a:xfrm>
            <a:off x="2357422" y="1214422"/>
            <a:ext cx="5072098" cy="32147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265" name="Rectangle 1"/>
          <p:cNvSpPr>
            <a:spLocks noGrp="1" noChangeArrowheads="1"/>
          </p:cNvSpPr>
          <p:nvPr>
            <p:ph type="subTitle" idx="1"/>
          </p:nvPr>
        </p:nvSpPr>
        <p:spPr bwMode="auto">
          <a:xfrm>
            <a:off x="1214414" y="4929198"/>
            <a:ext cx="7159524"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What is the meaning of a win-win situation?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Here is a description of what I am speaking of:</a:t>
            </a:r>
            <a:endParaRPr kumimoji="0" lang="en-US" sz="4000" b="1"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28604"/>
            <a:ext cx="9144000" cy="1714512"/>
          </a:xfrm>
        </p:spPr>
        <p:txBody>
          <a:bodyPr>
            <a:normAutofit fontScale="90000"/>
          </a:bodyPr>
          <a:lstStyle/>
          <a:p>
            <a:r>
              <a:rPr lang="en-US" sz="2800" dirty="0" smtClean="0">
                <a:latin typeface="Forte" pitchFamily="66" charset="0"/>
              </a:rPr>
              <a:t>Compromise is sometimes considered the same as a Win/Win approach.  Some of the reasons that we so often use it are:</a:t>
            </a:r>
            <a:r>
              <a:rPr lang="en-US" dirty="0" smtClean="0">
                <a:latin typeface="Forte" pitchFamily="66" charset="0"/>
              </a:rPr>
              <a:t/>
            </a:r>
            <a:br>
              <a:rPr lang="en-US" dirty="0" smtClean="0">
                <a:latin typeface="Forte" pitchFamily="66" charset="0"/>
              </a:rPr>
            </a:br>
            <a:endParaRPr lang="en-IN" dirty="0">
              <a:latin typeface="Forte" pitchFamily="66" charset="0"/>
            </a:endParaRPr>
          </a:p>
        </p:txBody>
      </p:sp>
      <p:sp>
        <p:nvSpPr>
          <p:cNvPr id="3" name="Subtitle 2"/>
          <p:cNvSpPr>
            <a:spLocks noGrp="1"/>
          </p:cNvSpPr>
          <p:nvPr>
            <p:ph type="subTitle" idx="1"/>
          </p:nvPr>
        </p:nvSpPr>
        <p:spPr>
          <a:xfrm>
            <a:off x="214282" y="1785926"/>
            <a:ext cx="8715436" cy="2143140"/>
          </a:xfrm>
        </p:spPr>
        <p:txBody>
          <a:bodyPr/>
          <a:lstStyle/>
          <a:p>
            <a:pPr marL="514350" indent="-514350" algn="l">
              <a:lnSpc>
                <a:spcPct val="90000"/>
              </a:lnSpc>
              <a:buFont typeface="+mj-lt"/>
              <a:buAutoNum type="arabicPeriod"/>
            </a:pPr>
            <a:r>
              <a:rPr lang="en-US" dirty="0">
                <a:solidFill>
                  <a:schemeClr val="tx1"/>
                </a:solidFill>
              </a:rPr>
              <a:t>S</a:t>
            </a:r>
            <a:r>
              <a:rPr lang="en-US" dirty="0" smtClean="0">
                <a:solidFill>
                  <a:schemeClr val="tx1"/>
                </a:solidFill>
              </a:rPr>
              <a:t>implest, easiest and fairest thing to do.</a:t>
            </a:r>
          </a:p>
          <a:p>
            <a:pPr marL="514350" indent="-514350" algn="l">
              <a:lnSpc>
                <a:spcPct val="90000"/>
              </a:lnSpc>
              <a:buFont typeface="+mj-lt"/>
              <a:buAutoNum type="arabicPeriod"/>
            </a:pPr>
            <a:endParaRPr lang="en-US" dirty="0" smtClean="0">
              <a:solidFill>
                <a:schemeClr val="tx1"/>
              </a:solidFill>
            </a:endParaRPr>
          </a:p>
          <a:p>
            <a:pPr marL="514350" indent="-514350" algn="l">
              <a:lnSpc>
                <a:spcPct val="90000"/>
              </a:lnSpc>
              <a:buFont typeface="+mj-lt"/>
              <a:buAutoNum type="arabicPeriod"/>
            </a:pPr>
            <a:r>
              <a:rPr lang="en-US" dirty="0" smtClean="0">
                <a:solidFill>
                  <a:schemeClr val="tx1"/>
                </a:solidFill>
              </a:rPr>
              <a:t>It means that when we can’t make a bigger pie, at least everyone is sharing what is available.</a:t>
            </a:r>
          </a:p>
          <a:p>
            <a:pPr marL="514350" indent="-514350" algn="l">
              <a:lnSpc>
                <a:spcPct val="90000"/>
              </a:lnSpc>
              <a:buFont typeface="+mj-lt"/>
              <a:buAutoNum type="arabicPeriod"/>
            </a:pPr>
            <a:endParaRPr lang="en-US" dirty="0" smtClean="0">
              <a:solidFill>
                <a:schemeClr val="tx1"/>
              </a:solidFill>
            </a:endParaRPr>
          </a:p>
          <a:p>
            <a:endParaRPr lang="en-IN" dirty="0"/>
          </a:p>
        </p:txBody>
      </p:sp>
      <p:pic>
        <p:nvPicPr>
          <p:cNvPr id="6" name="Picture 5" descr="compromise-agreement.jpg"/>
          <p:cNvPicPr>
            <a:picLocks noChangeAspect="1"/>
          </p:cNvPicPr>
          <p:nvPr/>
        </p:nvPicPr>
        <p:blipFill>
          <a:blip r:embed="rId2"/>
          <a:stretch>
            <a:fillRect/>
          </a:stretch>
        </p:blipFill>
        <p:spPr>
          <a:xfrm>
            <a:off x="2214546" y="3929066"/>
            <a:ext cx="4429156" cy="29289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47090_com_thankyou.jpg"/>
          <p:cNvPicPr>
            <a:picLocks noChangeAspect="1"/>
          </p:cNvPicPr>
          <p:nvPr/>
        </p:nvPicPr>
        <p:blipFill>
          <a:blip r:embed="rId2"/>
          <a:stretch>
            <a:fillRect/>
          </a:stretch>
        </p:blipFill>
        <p:spPr>
          <a:xfrm rot="20600141">
            <a:off x="1781019" y="1179067"/>
            <a:ext cx="5522101" cy="4065461"/>
          </a:xfrm>
          <a:prstGeom prst="rect">
            <a:avLst/>
          </a:prstGeom>
          <a:scene3d>
            <a:camera prst="orthographicFront"/>
            <a:lightRig rig="threePt" dir="t"/>
          </a:scene3d>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000108"/>
            <a:ext cx="9144000" cy="1143008"/>
          </a:xfrm>
        </p:spPr>
        <p:txBody>
          <a:bodyPr>
            <a:noAutofit/>
          </a:bodyPr>
          <a:lstStyle/>
          <a:p>
            <a:r>
              <a:rPr lang="en-IN" sz="2400" dirty="0" smtClean="0">
                <a:solidFill>
                  <a:schemeClr val="tx1"/>
                </a:solidFill>
              </a:rPr>
              <a:t>A situation where both parties gain from a transaction or deal, or where all possible outcomes are favourable.</a:t>
            </a:r>
          </a:p>
          <a:p>
            <a:r>
              <a:rPr lang="en-IN" sz="2400" i="1" dirty="0" smtClean="0"/>
              <a:t>.</a:t>
            </a:r>
            <a:endParaRPr lang="en-IN" sz="2400" dirty="0"/>
          </a:p>
        </p:txBody>
      </p:sp>
      <p:sp>
        <p:nvSpPr>
          <p:cNvPr id="4" name="TextBox 3"/>
          <p:cNvSpPr txBox="1"/>
          <p:nvPr/>
        </p:nvSpPr>
        <p:spPr>
          <a:xfrm>
            <a:off x="714348" y="357166"/>
            <a:ext cx="6929486" cy="461665"/>
          </a:xfrm>
          <a:prstGeom prst="rect">
            <a:avLst/>
          </a:prstGeom>
          <a:noFill/>
        </p:spPr>
        <p:txBody>
          <a:bodyPr wrap="square" rtlCol="0">
            <a:spAutoFit/>
          </a:bodyPr>
          <a:lstStyle/>
          <a:p>
            <a:r>
              <a:rPr lang="en-US" sz="2400" dirty="0" smtClean="0">
                <a:latin typeface="Forte" pitchFamily="66" charset="0"/>
              </a:rPr>
              <a:t>Definition of win </a:t>
            </a:r>
            <a:r>
              <a:rPr lang="en-US" sz="2400" dirty="0" err="1" smtClean="0">
                <a:latin typeface="Forte" pitchFamily="66" charset="0"/>
              </a:rPr>
              <a:t>win</a:t>
            </a:r>
            <a:r>
              <a:rPr lang="en-US" sz="2400" dirty="0" smtClean="0">
                <a:latin typeface="Forte" pitchFamily="66" charset="0"/>
              </a:rPr>
              <a:t> situation </a:t>
            </a:r>
            <a:endParaRPr lang="en-IN" sz="2400" dirty="0">
              <a:latin typeface="Forte" pitchFamily="66" charset="0"/>
            </a:endParaRPr>
          </a:p>
        </p:txBody>
      </p:sp>
      <p:sp>
        <p:nvSpPr>
          <p:cNvPr id="5" name="TextBox 4"/>
          <p:cNvSpPr txBox="1"/>
          <p:nvPr/>
        </p:nvSpPr>
        <p:spPr>
          <a:xfrm>
            <a:off x="428596" y="2714620"/>
            <a:ext cx="4572032" cy="461665"/>
          </a:xfrm>
          <a:prstGeom prst="rect">
            <a:avLst/>
          </a:prstGeom>
          <a:noFill/>
        </p:spPr>
        <p:txBody>
          <a:bodyPr wrap="square" rtlCol="0">
            <a:spAutoFit/>
          </a:bodyPr>
          <a:lstStyle/>
          <a:p>
            <a:r>
              <a:rPr lang="en-US" sz="2400" dirty="0" smtClean="0">
                <a:latin typeface="Forte" pitchFamily="66" charset="0"/>
              </a:rPr>
              <a:t>Example of a win </a:t>
            </a:r>
            <a:r>
              <a:rPr lang="en-US" sz="2400" dirty="0" err="1" smtClean="0">
                <a:latin typeface="Forte" pitchFamily="66" charset="0"/>
              </a:rPr>
              <a:t>win</a:t>
            </a:r>
            <a:r>
              <a:rPr lang="en-US" sz="2400" dirty="0" smtClean="0">
                <a:latin typeface="Forte" pitchFamily="66" charset="0"/>
              </a:rPr>
              <a:t> situation </a:t>
            </a:r>
            <a:endParaRPr lang="en-IN" sz="2800" dirty="0">
              <a:latin typeface="Forte" pitchFamily="66" charset="0"/>
            </a:endParaRPr>
          </a:p>
        </p:txBody>
      </p:sp>
      <p:sp>
        <p:nvSpPr>
          <p:cNvPr id="6" name="Rectangle 5"/>
          <p:cNvSpPr/>
          <p:nvPr/>
        </p:nvSpPr>
        <p:spPr>
          <a:xfrm>
            <a:off x="0" y="3786190"/>
            <a:ext cx="9144000" cy="1200329"/>
          </a:xfrm>
          <a:prstGeom prst="rect">
            <a:avLst/>
          </a:prstGeom>
        </p:spPr>
        <p:txBody>
          <a:bodyPr wrap="square">
            <a:spAutoFit/>
          </a:bodyPr>
          <a:lstStyle/>
          <a:p>
            <a:r>
              <a:rPr lang="en-IN" sz="2400" i="1" dirty="0" smtClean="0"/>
              <a:t>Hiring summer interns from the university continues to be a with students gaining valuable real world experience and businesses receiving the benefit of employees with cutting edge technical skills</a:t>
            </a:r>
            <a:endParaRPr lang="en-IN"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1714488"/>
            <a:ext cx="7772400" cy="1071570"/>
          </a:xfrm>
        </p:spPr>
        <p:txBody>
          <a:bodyPr>
            <a:noAutofit/>
          </a:bodyPr>
          <a:lstStyle/>
          <a:p>
            <a:r>
              <a:rPr lang="en-IN" sz="2800" dirty="0" smtClean="0">
                <a:latin typeface="Forte" pitchFamily="66" charset="0"/>
              </a:rPr>
              <a:t>What happens in a win </a:t>
            </a:r>
            <a:r>
              <a:rPr lang="en-IN" sz="2800" dirty="0" err="1" smtClean="0">
                <a:latin typeface="Forte" pitchFamily="66" charset="0"/>
              </a:rPr>
              <a:t>win</a:t>
            </a:r>
            <a:r>
              <a:rPr lang="en-IN" sz="2800" dirty="0" smtClean="0">
                <a:latin typeface="Forte" pitchFamily="66" charset="0"/>
              </a:rPr>
              <a:t> situation when someone has to win?</a:t>
            </a:r>
            <a:r>
              <a:rPr lang="en-IN" sz="4800" b="1" dirty="0" smtClean="0"/>
              <a:t/>
            </a:r>
            <a:br>
              <a:rPr lang="en-IN" sz="4800" b="1" dirty="0" smtClean="0"/>
            </a:br>
            <a:r>
              <a:rPr lang="en-IN" sz="4800" dirty="0"/>
              <a:t/>
            </a:r>
            <a:br>
              <a:rPr lang="en-IN" sz="4800" dirty="0"/>
            </a:br>
            <a:r>
              <a:rPr lang="en-IN" sz="4800" dirty="0"/>
              <a:t/>
            </a:r>
            <a:br>
              <a:rPr lang="en-IN" sz="4800" dirty="0"/>
            </a:br>
            <a:endParaRPr lang="en-IN" sz="4800" dirty="0"/>
          </a:p>
        </p:txBody>
      </p:sp>
      <p:sp>
        <p:nvSpPr>
          <p:cNvPr id="3" name="Subtitle 2"/>
          <p:cNvSpPr>
            <a:spLocks noGrp="1"/>
          </p:cNvSpPr>
          <p:nvPr>
            <p:ph type="subTitle" idx="1"/>
          </p:nvPr>
        </p:nvSpPr>
        <p:spPr>
          <a:xfrm>
            <a:off x="0" y="1928802"/>
            <a:ext cx="9144000" cy="1357322"/>
          </a:xfrm>
        </p:spPr>
        <p:txBody>
          <a:bodyPr>
            <a:noAutofit/>
          </a:bodyPr>
          <a:lstStyle/>
          <a:p>
            <a:pPr algn="just"/>
            <a:r>
              <a:rPr lang="en-IN" sz="2400" dirty="0">
                <a:solidFill>
                  <a:schemeClr val="tx1"/>
                </a:solidFill>
                <a:cs typeface="Times New Roman" pitchFamily="18" charset="0"/>
              </a:rPr>
              <a:t>N</a:t>
            </a:r>
            <a:r>
              <a:rPr lang="en-IN" sz="2400" dirty="0" smtClean="0">
                <a:solidFill>
                  <a:schemeClr val="tx1"/>
                </a:solidFill>
                <a:cs typeface="Times New Roman" pitchFamily="18" charset="0"/>
              </a:rPr>
              <a:t>obody</a:t>
            </a:r>
            <a:r>
              <a:rPr lang="en-IN" sz="2400" dirty="0" smtClean="0">
                <a:solidFill>
                  <a:schemeClr val="tx1"/>
                </a:solidFill>
                <a:latin typeface="Times New Roman" pitchFamily="18" charset="0"/>
                <a:cs typeface="Times New Roman" pitchFamily="18" charset="0"/>
              </a:rPr>
              <a:t> has answered this </a:t>
            </a:r>
            <a:r>
              <a:rPr lang="en-IN" sz="2400" dirty="0" err="1" smtClean="0">
                <a:solidFill>
                  <a:schemeClr val="tx1"/>
                </a:solidFill>
                <a:latin typeface="Times New Roman" pitchFamily="18" charset="0"/>
                <a:cs typeface="Times New Roman" pitchFamily="18" charset="0"/>
              </a:rPr>
              <a:t>cuz</a:t>
            </a:r>
            <a:r>
              <a:rPr lang="en-IN" sz="2400" dirty="0" smtClean="0">
                <a:solidFill>
                  <a:schemeClr val="tx1"/>
                </a:solidFill>
                <a:latin typeface="Times New Roman" pitchFamily="18" charset="0"/>
                <a:cs typeface="Times New Roman" pitchFamily="18" charset="0"/>
              </a:rPr>
              <a:t> its a crazy question but A win-win is a situation by which cooperation, compromise, or group participation leads to all participants benefiting. </a:t>
            </a:r>
            <a:endParaRPr lang="en-IN" sz="2400" dirty="0">
              <a:latin typeface="Times New Roman" pitchFamily="18" charset="0"/>
              <a:cs typeface="Times New Roman" pitchFamily="18" charset="0"/>
            </a:endParaRPr>
          </a:p>
          <a:p>
            <a:endParaRPr lang="en-IN" sz="2400" dirty="0">
              <a:latin typeface="Times New Roman" pitchFamily="18" charset="0"/>
              <a:cs typeface="Times New Roman" pitchFamily="18" charset="0"/>
            </a:endParaRPr>
          </a:p>
        </p:txBody>
      </p:sp>
      <p:pic>
        <p:nvPicPr>
          <p:cNvPr id="4" name="Picture 3" descr="affiliate-marketing-contest-winner.jpg"/>
          <p:cNvPicPr>
            <a:picLocks noChangeAspect="1"/>
          </p:cNvPicPr>
          <p:nvPr/>
        </p:nvPicPr>
        <p:blipFill>
          <a:blip r:embed="rId2"/>
          <a:stretch>
            <a:fillRect/>
          </a:stretch>
        </p:blipFill>
        <p:spPr>
          <a:xfrm>
            <a:off x="1500166" y="3143248"/>
            <a:ext cx="5643602" cy="35004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descr="Cross out.png"/>
          <p:cNvPicPr>
            <a:picLocks noChangeAspect="1"/>
          </p:cNvPicPr>
          <p:nvPr/>
        </p:nvPicPr>
        <p:blipFill>
          <a:blip r:embed="rId3"/>
          <a:stretch>
            <a:fillRect/>
          </a:stretch>
        </p:blipFill>
        <p:spPr>
          <a:xfrm>
            <a:off x="5786446" y="4214818"/>
            <a:ext cx="1714512" cy="178595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472" y="142852"/>
            <a:ext cx="7772400" cy="1470025"/>
          </a:xfrm>
        </p:spPr>
        <p:txBody>
          <a:bodyPr>
            <a:normAutofit/>
          </a:bodyPr>
          <a:lstStyle/>
          <a:p>
            <a:r>
              <a:rPr lang="en-US" sz="2800" dirty="0" smtClean="0">
                <a:latin typeface="Forte" pitchFamily="66" charset="0"/>
              </a:rPr>
              <a:t>Some characteristics of win win situation </a:t>
            </a:r>
            <a:endParaRPr lang="en-IN" sz="2800" dirty="0">
              <a:latin typeface="Forte" pitchFamily="66" charset="0"/>
            </a:endParaRPr>
          </a:p>
        </p:txBody>
      </p:sp>
      <p:sp>
        <p:nvSpPr>
          <p:cNvPr id="3" name="Subtitle 2"/>
          <p:cNvSpPr>
            <a:spLocks noGrp="1"/>
          </p:cNvSpPr>
          <p:nvPr>
            <p:ph type="subTitle" idx="1"/>
          </p:nvPr>
        </p:nvSpPr>
        <p:spPr>
          <a:xfrm>
            <a:off x="0" y="1571612"/>
            <a:ext cx="9144000" cy="3143272"/>
          </a:xfrm>
        </p:spPr>
        <p:txBody>
          <a:bodyPr>
            <a:normAutofit/>
          </a:bodyPr>
          <a:lstStyle/>
          <a:p>
            <a:pPr marL="514350" indent="-514350" algn="l">
              <a:buFont typeface="Wingdings" pitchFamily="2" charset="2"/>
              <a:buChar char="Ø"/>
            </a:pPr>
            <a:r>
              <a:rPr lang="en-IN" sz="2400" dirty="0">
                <a:solidFill>
                  <a:schemeClr val="tx1"/>
                </a:solidFill>
              </a:rPr>
              <a:t>T</a:t>
            </a:r>
            <a:r>
              <a:rPr lang="en-IN" sz="2400" dirty="0" smtClean="0">
                <a:solidFill>
                  <a:schemeClr val="tx1"/>
                </a:solidFill>
              </a:rPr>
              <a:t>here are no losers (everyone enjoys the accomplished task).</a:t>
            </a:r>
          </a:p>
          <a:p>
            <a:pPr marL="514350" indent="-514350" algn="l">
              <a:buFont typeface="Wingdings" pitchFamily="2" charset="2"/>
              <a:buChar char="Ø"/>
            </a:pPr>
            <a:endParaRPr lang="en-IN" sz="2400" dirty="0" smtClean="0">
              <a:solidFill>
                <a:schemeClr val="tx1"/>
              </a:solidFill>
            </a:endParaRPr>
          </a:p>
          <a:p>
            <a:pPr marL="514350" indent="-514350" algn="l">
              <a:buFont typeface="Wingdings" pitchFamily="2" charset="2"/>
              <a:buChar char="Ø"/>
            </a:pPr>
            <a:r>
              <a:rPr lang="en-IN" sz="2400" dirty="0" smtClean="0">
                <a:solidFill>
                  <a:schemeClr val="tx1"/>
                </a:solidFill>
              </a:rPr>
              <a:t> All  are involved (no-one is left out or sits out).</a:t>
            </a:r>
          </a:p>
          <a:p>
            <a:pPr marL="514350" indent="-514350" algn="l">
              <a:buFont typeface="Wingdings" pitchFamily="2" charset="2"/>
              <a:buChar char="Ø"/>
            </a:pPr>
            <a:endParaRPr lang="en-IN" sz="2400" dirty="0" smtClean="0">
              <a:solidFill>
                <a:schemeClr val="tx1"/>
              </a:solidFill>
            </a:endParaRPr>
          </a:p>
          <a:p>
            <a:pPr marL="514350" indent="-514350" algn="l">
              <a:buFont typeface="Wingdings" pitchFamily="2" charset="2"/>
              <a:buChar char="Ø"/>
            </a:pPr>
            <a:r>
              <a:rPr lang="en-IN" sz="2400" dirty="0">
                <a:solidFill>
                  <a:schemeClr val="tx1"/>
                </a:solidFill>
              </a:rPr>
              <a:t>T</a:t>
            </a:r>
            <a:r>
              <a:rPr lang="en-IN" sz="2400" dirty="0" smtClean="0">
                <a:solidFill>
                  <a:schemeClr val="tx1"/>
                </a:solidFill>
              </a:rPr>
              <a:t>he situation is psychologically working on many levels (communication, supporting each other, having fun in a group ).</a:t>
            </a:r>
            <a:endParaRPr lang="en-IN" sz="2400"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285728"/>
            <a:ext cx="7772400" cy="1470025"/>
          </a:xfrm>
        </p:spPr>
        <p:txBody>
          <a:bodyPr>
            <a:normAutofit/>
          </a:bodyPr>
          <a:lstStyle/>
          <a:p>
            <a:r>
              <a:rPr lang="en-IN" sz="2800" b="1" dirty="0" smtClean="0">
                <a:latin typeface="Forte" pitchFamily="66" charset="0"/>
              </a:rPr>
              <a:t>The Importance of a Win-Win Situation</a:t>
            </a:r>
            <a:br>
              <a:rPr lang="en-IN" sz="2800" b="1" dirty="0" smtClean="0">
                <a:latin typeface="Forte" pitchFamily="66" charset="0"/>
              </a:rPr>
            </a:br>
            <a:endParaRPr lang="en-IN" sz="2800" dirty="0">
              <a:latin typeface="Forte" pitchFamily="66" charset="0"/>
            </a:endParaRPr>
          </a:p>
        </p:txBody>
      </p:sp>
      <p:sp>
        <p:nvSpPr>
          <p:cNvPr id="3" name="Subtitle 2"/>
          <p:cNvSpPr>
            <a:spLocks noGrp="1"/>
          </p:cNvSpPr>
          <p:nvPr>
            <p:ph type="subTitle" idx="1"/>
          </p:nvPr>
        </p:nvSpPr>
        <p:spPr>
          <a:xfrm>
            <a:off x="214282" y="1285860"/>
            <a:ext cx="8643998" cy="3000396"/>
          </a:xfrm>
        </p:spPr>
        <p:txBody>
          <a:bodyPr>
            <a:normAutofit/>
          </a:bodyPr>
          <a:lstStyle/>
          <a:p>
            <a:r>
              <a:rPr lang="en-IN" sz="2400" dirty="0" smtClean="0">
                <a:solidFill>
                  <a:schemeClr val="tx1"/>
                </a:solidFill>
              </a:rPr>
              <a:t>When you’re buying a house, you’re looking to get the lowest price possible. When you’re selling a house, you try to sell it for as much as possible. With these conflicting motives, no wonder real estate deals fall through as much as they do. So how can this be solved? By approaching a real estate transaction with a “win-win” attitude in mind.</a:t>
            </a:r>
            <a:endParaRPr lang="en-IN" sz="2400" dirty="0">
              <a:solidFill>
                <a:schemeClr val="tx1"/>
              </a:solidFill>
            </a:endParaRPr>
          </a:p>
        </p:txBody>
      </p:sp>
      <p:pic>
        <p:nvPicPr>
          <p:cNvPr id="4" name="Picture 3" descr="Win-Win-situations.jpeg"/>
          <p:cNvPicPr>
            <a:picLocks noChangeAspect="1"/>
          </p:cNvPicPr>
          <p:nvPr/>
        </p:nvPicPr>
        <p:blipFill>
          <a:blip r:embed="rId2"/>
          <a:stretch>
            <a:fillRect/>
          </a:stretch>
        </p:blipFill>
        <p:spPr>
          <a:xfrm>
            <a:off x="1428728" y="3643314"/>
            <a:ext cx="6500858" cy="321468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472" y="1"/>
            <a:ext cx="7772400" cy="1142984"/>
          </a:xfrm>
        </p:spPr>
        <p:txBody>
          <a:bodyPr>
            <a:normAutofit/>
          </a:bodyPr>
          <a:lstStyle/>
          <a:p>
            <a:r>
              <a:rPr lang="en-US" sz="3600" dirty="0" smtClean="0">
                <a:latin typeface="Forte" pitchFamily="66" charset="0"/>
              </a:rPr>
              <a:t>How to create a win </a:t>
            </a:r>
            <a:r>
              <a:rPr lang="en-US" sz="3600" dirty="0" err="1" smtClean="0">
                <a:latin typeface="Forte" pitchFamily="66" charset="0"/>
              </a:rPr>
              <a:t>win</a:t>
            </a:r>
            <a:r>
              <a:rPr lang="en-US" sz="3600" dirty="0" smtClean="0">
                <a:latin typeface="Forte" pitchFamily="66" charset="0"/>
              </a:rPr>
              <a:t> situation </a:t>
            </a:r>
            <a:endParaRPr lang="en-IN" sz="3600" dirty="0">
              <a:latin typeface="Forte" pitchFamily="66" charset="0"/>
            </a:endParaRPr>
          </a:p>
        </p:txBody>
      </p:sp>
      <p:sp>
        <p:nvSpPr>
          <p:cNvPr id="3" name="Subtitle 2"/>
          <p:cNvSpPr>
            <a:spLocks noGrp="1"/>
          </p:cNvSpPr>
          <p:nvPr>
            <p:ph type="subTitle" idx="1"/>
          </p:nvPr>
        </p:nvSpPr>
        <p:spPr>
          <a:xfrm>
            <a:off x="642910" y="1214422"/>
            <a:ext cx="8501090" cy="2571768"/>
          </a:xfrm>
        </p:spPr>
        <p:txBody>
          <a:bodyPr/>
          <a:lstStyle/>
          <a:p>
            <a:pPr marL="514350" indent="-514350" algn="l">
              <a:buFont typeface="+mj-lt"/>
              <a:buAutoNum type="arabicPeriod"/>
            </a:pPr>
            <a:r>
              <a:rPr lang="en-IN" dirty="0">
                <a:solidFill>
                  <a:schemeClr val="tx1"/>
                </a:solidFill>
              </a:rPr>
              <a:t>C</a:t>
            </a:r>
            <a:r>
              <a:rPr lang="en-IN" dirty="0" smtClean="0">
                <a:solidFill>
                  <a:schemeClr val="tx1"/>
                </a:solidFill>
              </a:rPr>
              <a:t>ompromise and understanding</a:t>
            </a:r>
          </a:p>
          <a:p>
            <a:pPr marL="514350" indent="-514350" algn="l">
              <a:buFont typeface="+mj-lt"/>
              <a:buAutoNum type="arabicPeriod"/>
            </a:pPr>
            <a:r>
              <a:rPr lang="en-IN" dirty="0">
                <a:solidFill>
                  <a:schemeClr val="tx1"/>
                </a:solidFill>
              </a:rPr>
              <a:t>A</a:t>
            </a:r>
            <a:r>
              <a:rPr lang="en-IN" dirty="0" smtClean="0">
                <a:solidFill>
                  <a:schemeClr val="tx1"/>
                </a:solidFill>
              </a:rPr>
              <a:t>gree to act in both their own interest</a:t>
            </a:r>
          </a:p>
          <a:p>
            <a:pPr marL="514350" indent="-514350" algn="l">
              <a:buFont typeface="+mj-lt"/>
              <a:buAutoNum type="arabicPeriod"/>
            </a:pPr>
            <a:r>
              <a:rPr lang="en-IN" dirty="0">
                <a:solidFill>
                  <a:schemeClr val="tx1"/>
                </a:solidFill>
              </a:rPr>
              <a:t>C</a:t>
            </a:r>
            <a:r>
              <a:rPr lang="en-IN" dirty="0" smtClean="0">
                <a:solidFill>
                  <a:schemeClr val="tx1"/>
                </a:solidFill>
              </a:rPr>
              <a:t>ooperation must be more</a:t>
            </a:r>
          </a:p>
          <a:p>
            <a:pPr marL="514350" indent="-514350" algn="l">
              <a:buFont typeface="+mj-lt"/>
              <a:buAutoNum type="arabicPeriod"/>
            </a:pPr>
            <a:r>
              <a:rPr lang="en-IN" dirty="0">
                <a:solidFill>
                  <a:schemeClr val="tx1"/>
                </a:solidFill>
              </a:rPr>
              <a:t>L</a:t>
            </a:r>
            <a:r>
              <a:rPr lang="en-IN" dirty="0" smtClean="0">
                <a:solidFill>
                  <a:schemeClr val="tx1"/>
                </a:solidFill>
              </a:rPr>
              <a:t>east as important as ego and competition.</a:t>
            </a:r>
          </a:p>
          <a:p>
            <a:pPr marL="514350" indent="-514350" algn="l">
              <a:buFont typeface="+mj-lt"/>
              <a:buAutoNum type="arabicPeriod"/>
            </a:pPr>
            <a:endParaRPr lang="en-IN" dirty="0"/>
          </a:p>
        </p:txBody>
      </p:sp>
      <p:pic>
        <p:nvPicPr>
          <p:cNvPr id="4" name="Picture 3" descr="puzzlers.gif"/>
          <p:cNvPicPr>
            <a:picLocks noChangeAspect="1"/>
          </p:cNvPicPr>
          <p:nvPr/>
        </p:nvPicPr>
        <p:blipFill>
          <a:blip r:embed="rId2"/>
          <a:stretch>
            <a:fillRect/>
          </a:stretch>
        </p:blipFill>
        <p:spPr>
          <a:xfrm>
            <a:off x="1285852" y="3857627"/>
            <a:ext cx="6286543" cy="3000373"/>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357298"/>
            <a:ext cx="8072494" cy="3998018"/>
          </a:xfrm>
          <a:prstGeom prst="rect">
            <a:avLst/>
          </a:prstGeom>
        </p:spPr>
        <p:txBody>
          <a:bodyPr wrap="square">
            <a:spAutoFit/>
          </a:bodyPr>
          <a:lstStyle/>
          <a:p>
            <a:pPr marL="342900" indent="-342900">
              <a:lnSpc>
                <a:spcPct val="90000"/>
              </a:lnSpc>
              <a:buFont typeface="+mj-lt"/>
              <a:buAutoNum type="arabicPeriod" startAt="5"/>
            </a:pPr>
            <a:r>
              <a:rPr lang="en-US" sz="2400" dirty="0" smtClean="0"/>
              <a:t>Discussing the issue</a:t>
            </a:r>
          </a:p>
          <a:p>
            <a:pPr marL="342900" indent="-342900">
              <a:lnSpc>
                <a:spcPct val="90000"/>
              </a:lnSpc>
              <a:buFont typeface="+mj-lt"/>
              <a:buAutoNum type="arabicPeriod" startAt="5"/>
            </a:pPr>
            <a:endParaRPr lang="en-US" sz="2400" dirty="0" smtClean="0"/>
          </a:p>
          <a:p>
            <a:pPr marL="342900" indent="-342900">
              <a:lnSpc>
                <a:spcPct val="90000"/>
              </a:lnSpc>
              <a:buFont typeface="+mj-lt"/>
              <a:buAutoNum type="arabicPeriod" startAt="5"/>
            </a:pPr>
            <a:r>
              <a:rPr lang="en-US" sz="2400" dirty="0" smtClean="0"/>
              <a:t>Listening to others</a:t>
            </a:r>
          </a:p>
          <a:p>
            <a:pPr marL="342900" indent="-342900">
              <a:lnSpc>
                <a:spcPct val="90000"/>
              </a:lnSpc>
              <a:buFont typeface="+mj-lt"/>
              <a:buAutoNum type="arabicPeriod" startAt="5"/>
            </a:pPr>
            <a:endParaRPr lang="en-US" sz="2400" dirty="0" smtClean="0"/>
          </a:p>
          <a:p>
            <a:pPr marL="342900" indent="-342900">
              <a:lnSpc>
                <a:spcPct val="90000"/>
              </a:lnSpc>
              <a:buFont typeface="+mj-lt"/>
              <a:buAutoNum type="arabicPeriod" startAt="5"/>
            </a:pPr>
            <a:r>
              <a:rPr lang="en-US" sz="2400" dirty="0" smtClean="0"/>
              <a:t>Taking time out</a:t>
            </a:r>
          </a:p>
          <a:p>
            <a:pPr marL="342900" indent="-342900">
              <a:lnSpc>
                <a:spcPct val="90000"/>
              </a:lnSpc>
              <a:buFont typeface="+mj-lt"/>
              <a:buAutoNum type="arabicPeriod" startAt="5"/>
            </a:pPr>
            <a:endParaRPr lang="en-US" sz="2400" dirty="0" smtClean="0"/>
          </a:p>
          <a:p>
            <a:pPr marL="342900" indent="-342900">
              <a:lnSpc>
                <a:spcPct val="90000"/>
              </a:lnSpc>
              <a:buFont typeface="+mj-lt"/>
              <a:buAutoNum type="arabicPeriod" startAt="5"/>
            </a:pPr>
            <a:r>
              <a:rPr lang="en-US" sz="2400" dirty="0" smtClean="0"/>
              <a:t>Explaining one’s own perspective and needs</a:t>
            </a:r>
          </a:p>
          <a:p>
            <a:pPr marL="342900" indent="-342900">
              <a:lnSpc>
                <a:spcPct val="90000"/>
              </a:lnSpc>
              <a:buFont typeface="+mj-lt"/>
              <a:buAutoNum type="arabicPeriod" startAt="5"/>
            </a:pPr>
            <a:endParaRPr lang="en-US" sz="2400" dirty="0" smtClean="0"/>
          </a:p>
          <a:p>
            <a:pPr marL="342900" indent="-342900">
              <a:lnSpc>
                <a:spcPct val="90000"/>
              </a:lnSpc>
              <a:buFont typeface="+mj-lt"/>
              <a:buAutoNum type="arabicPeriod" startAt="5"/>
            </a:pPr>
            <a:r>
              <a:rPr lang="en-US" sz="2400" dirty="0" smtClean="0"/>
              <a:t>Compromising</a:t>
            </a:r>
          </a:p>
          <a:p>
            <a:pPr marL="342900" indent="-342900">
              <a:lnSpc>
                <a:spcPct val="90000"/>
              </a:lnSpc>
            </a:pPr>
            <a:endParaRPr lang="en-US" sz="2400" dirty="0" smtClean="0"/>
          </a:p>
          <a:p>
            <a:pPr marL="342900" indent="-342900">
              <a:lnSpc>
                <a:spcPct val="90000"/>
              </a:lnSpc>
            </a:pPr>
            <a:endParaRPr lang="en-US" sz="2400" dirty="0" smtClean="0"/>
          </a:p>
          <a:p>
            <a:pPr>
              <a:lnSpc>
                <a:spcPct val="90000"/>
              </a:lnSpc>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IN"/>
          </a:p>
        </p:txBody>
      </p:sp>
      <p:pic>
        <p:nvPicPr>
          <p:cNvPr id="4" name="Picture 3" descr="win-win-partnership-cartoon.gif"/>
          <p:cNvPicPr>
            <a:picLocks noChangeAspect="1"/>
          </p:cNvPicPr>
          <p:nvPr/>
        </p:nvPicPr>
        <p:blipFill>
          <a:blip r:embed="rId2"/>
          <a:stretch>
            <a:fillRect/>
          </a:stretch>
        </p:blipFill>
        <p:spPr>
          <a:xfrm>
            <a:off x="0" y="0"/>
            <a:ext cx="9144000" cy="6858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0"/>
            <a:ext cx="7772400" cy="1470025"/>
          </a:xfrm>
        </p:spPr>
        <p:txBody>
          <a:bodyPr>
            <a:normAutofit/>
          </a:bodyPr>
          <a:lstStyle/>
          <a:p>
            <a:r>
              <a:rPr lang="en-US" sz="3600" dirty="0" smtClean="0">
                <a:latin typeface="Forte" pitchFamily="66" charset="0"/>
              </a:rPr>
              <a:t>The Win/Win Approach</a:t>
            </a:r>
            <a:endParaRPr lang="en-IN" sz="3600" dirty="0">
              <a:latin typeface="Forte" pitchFamily="66" charset="0"/>
            </a:endParaRPr>
          </a:p>
        </p:txBody>
      </p:sp>
      <p:sp>
        <p:nvSpPr>
          <p:cNvPr id="3" name="Subtitle 2"/>
          <p:cNvSpPr>
            <a:spLocks noGrp="1"/>
          </p:cNvSpPr>
          <p:nvPr>
            <p:ph type="subTitle" idx="1"/>
          </p:nvPr>
        </p:nvSpPr>
        <p:spPr>
          <a:xfrm>
            <a:off x="500034" y="2000240"/>
            <a:ext cx="8429684" cy="4214842"/>
          </a:xfrm>
        </p:spPr>
        <p:txBody>
          <a:bodyPr>
            <a:normAutofit/>
          </a:bodyPr>
          <a:lstStyle/>
          <a:p>
            <a:pPr marL="514350" indent="-514350" algn="l">
              <a:buFont typeface="Wingdings" pitchFamily="2" charset="2"/>
              <a:buChar char="Ø"/>
            </a:pPr>
            <a:r>
              <a:rPr lang="en-US" dirty="0" smtClean="0">
                <a:solidFill>
                  <a:schemeClr val="tx1"/>
                </a:solidFill>
              </a:rPr>
              <a:t>Some of the main messages and intentions behind Fight behaviors are:</a:t>
            </a:r>
          </a:p>
          <a:p>
            <a:pPr marL="514350" indent="-514350" algn="l">
              <a:buFont typeface="Arial" pitchFamily="34" charset="0"/>
              <a:buChar char="•"/>
            </a:pPr>
            <a:r>
              <a:rPr lang="en-US" dirty="0" smtClean="0">
                <a:solidFill>
                  <a:schemeClr val="tx1"/>
                </a:solidFill>
              </a:rPr>
              <a:t>I’m right / you’re wrong</a:t>
            </a:r>
          </a:p>
          <a:p>
            <a:pPr marL="514350" indent="-514350" algn="l">
              <a:buFont typeface="Arial" pitchFamily="34" charset="0"/>
              <a:buChar char="•"/>
            </a:pPr>
            <a:r>
              <a:rPr lang="en-US" dirty="0" smtClean="0">
                <a:solidFill>
                  <a:schemeClr val="tx1"/>
                </a:solidFill>
              </a:rPr>
              <a:t>To blame or punish</a:t>
            </a:r>
          </a:p>
          <a:p>
            <a:pPr marL="514350" indent="-514350" algn="l">
              <a:buFont typeface="Arial" pitchFamily="34" charset="0"/>
              <a:buChar char="•"/>
            </a:pPr>
            <a:r>
              <a:rPr lang="en-US" dirty="0" smtClean="0">
                <a:solidFill>
                  <a:schemeClr val="tx1"/>
                </a:solidFill>
              </a:rPr>
              <a:t>To threaten</a:t>
            </a:r>
          </a:p>
          <a:p>
            <a:pPr marL="514350" indent="-514350" algn="l">
              <a:buFont typeface="Arial" pitchFamily="34" charset="0"/>
              <a:buChar char="•"/>
            </a:pPr>
            <a:r>
              <a:rPr lang="en-US" dirty="0" smtClean="0">
                <a:solidFill>
                  <a:schemeClr val="tx1"/>
                </a:solidFill>
              </a:rPr>
              <a:t>I’m OK / you’re not</a:t>
            </a:r>
          </a:p>
          <a:p>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TotalTime>
  <Words>386</Words>
  <Application>Microsoft Office PowerPoint</Application>
  <PresentationFormat>On-screen Show (4:3)</PresentationFormat>
  <Paragraphs>43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Creating win-win  situation </vt:lpstr>
      <vt:lpstr>Slide 2</vt:lpstr>
      <vt:lpstr>What happens in a win win situation when someone has to win?   </vt:lpstr>
      <vt:lpstr>Some characteristics of win win situation </vt:lpstr>
      <vt:lpstr>The Importance of a Win-Win Situation </vt:lpstr>
      <vt:lpstr>How to create a win win situation </vt:lpstr>
      <vt:lpstr>Slide 7</vt:lpstr>
      <vt:lpstr>Slide 8</vt:lpstr>
      <vt:lpstr>The Win/Win Approach</vt:lpstr>
      <vt:lpstr>Compromise is sometimes considered the same as a Win/Win approach.  Some of the reasons that we so often use it are: </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win-win  situation</dc:title>
  <dc:creator>Adarsh</dc:creator>
  <cp:lastModifiedBy>Adarsh</cp:lastModifiedBy>
  <cp:revision>12</cp:revision>
  <dcterms:created xsi:type="dcterms:W3CDTF">2012-05-24T17:24:16Z</dcterms:created>
  <dcterms:modified xsi:type="dcterms:W3CDTF">2012-06-09T20:29:48Z</dcterms:modified>
</cp:coreProperties>
</file>